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3" r:id="rId2"/>
    <p:sldId id="257" r:id="rId3"/>
    <p:sldId id="258" r:id="rId4"/>
    <p:sldId id="275" r:id="rId5"/>
    <p:sldId id="277" r:id="rId6"/>
    <p:sldId id="291" r:id="rId7"/>
    <p:sldId id="292" r:id="rId8"/>
    <p:sldId id="290" r:id="rId9"/>
    <p:sldId id="259" r:id="rId10"/>
    <p:sldId id="282" r:id="rId11"/>
    <p:sldId id="261" r:id="rId12"/>
    <p:sldId id="269" r:id="rId13"/>
    <p:sldId id="271" r:id="rId14"/>
    <p:sldId id="283" r:id="rId15"/>
    <p:sldId id="285" r:id="rId16"/>
    <p:sldId id="287" r:id="rId17"/>
  </p:sldIdLst>
  <p:sldSz cx="12192000" cy="6858000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6" d="100"/>
          <a:sy n="96" d="100"/>
        </p:scale>
        <p:origin x="110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5752BB6C-EDB2-4FC0-B539-C64EA2D0E9DB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65DEE6B-91A0-4B0F-BDAD-FC2FAC87F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8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B8B1F7A3-D874-4A7B-9DE9-0BAF32B67B1E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26EB82AB-A728-463B-BBA3-77DA2E527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8C9D9-F04C-413D-B83D-D5684CA9CFA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29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8C9D9-F04C-413D-B83D-D5684CA9CFA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7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90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0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5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15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8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3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38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75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40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7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C3FFE-9FD5-42C1-97F8-2833CB64269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B836F-A9F5-4B9F-961E-9E82749E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65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735233" y="1453717"/>
            <a:ext cx="6721533" cy="1006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eaLnBrk="0" hangingPunct="0">
              <a:defRPr sz="3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r>
              <a:rPr lang="en-US" sz="4500" b="1" kern="0" dirty="0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KỸ NĂNG </a:t>
            </a:r>
            <a:r>
              <a:rPr lang="en-US" sz="4500" b="1" kern="0" dirty="0">
                <a:ln/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KAIZEN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55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 HIỆN 5S CÁ NHÂN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(SINH VIÊN THỰC HIỆN 5S)</a:t>
            </a: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03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-149880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Ngày</a:t>
            </a:r>
            <a:r>
              <a:rPr lang="en-US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29/8 </a:t>
            </a:r>
            <a:r>
              <a:rPr lang="en-US" dirty="0" err="1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đến</a:t>
            </a:r>
            <a:r>
              <a:rPr lang="en-US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ngày</a:t>
            </a:r>
            <a:r>
              <a:rPr lang="en-US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20/9</a:t>
            </a:r>
            <a:r>
              <a:rPr lang="en-US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3449" y="1403196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6111" y="1319625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9401" y="1319625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55DEAABB-3720-4278-B9BE-CCE171A07E17}"/>
              </a:ext>
            </a:extLst>
          </p:cNvPr>
          <p:cNvSpPr txBox="1"/>
          <p:nvPr/>
        </p:nvSpPr>
        <p:spPr>
          <a:xfrm>
            <a:off x="8870739" y="1818916"/>
            <a:ext cx="3018439" cy="50167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s1,s2 ,s3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dọn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mẹ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824" y="1750480"/>
            <a:ext cx="4255277" cy="438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description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0" y="1796679"/>
            <a:ext cx="3219696" cy="44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47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264" y="0"/>
            <a:ext cx="10515600" cy="946279"/>
          </a:xfrm>
        </p:spPr>
        <p:txBody>
          <a:bodyPr/>
          <a:lstStyle/>
          <a:p>
            <a:r>
              <a:rPr lang="en-US" dirty="0" err="1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Ngày</a:t>
            </a:r>
            <a:r>
              <a:rPr lang="en-US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29/8 </a:t>
            </a:r>
            <a:r>
              <a:rPr lang="en-US" dirty="0" err="1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đến</a:t>
            </a:r>
            <a:r>
              <a:rPr lang="en-US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ngày</a:t>
            </a:r>
            <a:r>
              <a:rPr lang="en-US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20/9</a:t>
            </a:r>
            <a:r>
              <a:rPr lang="en-US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9828" y="1035061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7651" y="951490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85780" y="951490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D8881-09AA-4405-99B5-0BCED8F727D6}"/>
              </a:ext>
            </a:extLst>
          </p:cNvPr>
          <p:cNvSpPr txBox="1"/>
          <p:nvPr/>
        </p:nvSpPr>
        <p:spPr>
          <a:xfrm>
            <a:off x="8642396" y="1960035"/>
            <a:ext cx="3103162" cy="44012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s1,s2,s3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dọn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17" y="1428544"/>
            <a:ext cx="3522112" cy="482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 description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191" y="1440367"/>
            <a:ext cx="3241645" cy="481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424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694" y="-62386"/>
            <a:ext cx="10515600" cy="107179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Ngày</a:t>
            </a:r>
            <a:r>
              <a:rPr lang="en-US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29/8 </a:t>
            </a:r>
            <a:r>
              <a:rPr lang="en-US" dirty="0" err="1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đến</a:t>
            </a:r>
            <a:r>
              <a:rPr lang="en-US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ngày</a:t>
            </a:r>
            <a:r>
              <a:rPr lang="en-US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20/9</a:t>
            </a:r>
            <a:r>
              <a:rPr lang="en-US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r>
              <a:rPr lang="en-US" dirty="0" smtClean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3449" y="1403196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1272" y="1319625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29401" y="1319625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E27093-B0D1-4EE8-88C8-00A37A8E2761}"/>
              </a:ext>
            </a:extLst>
          </p:cNvPr>
          <p:cNvSpPr txBox="1"/>
          <p:nvPr/>
        </p:nvSpPr>
        <p:spPr>
          <a:xfrm>
            <a:off x="8642396" y="1960035"/>
            <a:ext cx="3159080" cy="50167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Dọn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laptop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s1,s2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79" y="1960035"/>
            <a:ext cx="4134059" cy="41613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0" y="1880250"/>
            <a:ext cx="3502395" cy="424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8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399309" y="1381125"/>
            <a:ext cx="9144000" cy="317386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THỰC HIỆN 5S TRONG CUỘC SỐNG DO SINH VIÊN SƯU TẦM</a:t>
            </a:r>
            <a:b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6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516" y="-5145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TRƯỜNG HỢP </a:t>
            </a:r>
            <a:r>
              <a:rPr lang="en-US" dirty="0" smtClean="0">
                <a:solidFill>
                  <a:schemeClr val="accent5"/>
                </a:solidFill>
              </a:rPr>
              <a:t>1 </a:t>
            </a:r>
            <a:r>
              <a:rPr lang="en-US" dirty="0" err="1" smtClean="0">
                <a:solidFill>
                  <a:schemeClr val="accent5"/>
                </a:solidFill>
              </a:rPr>
              <a:t>phòng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err="1" smtClean="0">
                <a:solidFill>
                  <a:schemeClr val="accent5"/>
                </a:solidFill>
              </a:rPr>
              <a:t>thí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err="1" smtClean="0">
                <a:solidFill>
                  <a:schemeClr val="accent5"/>
                </a:solidFill>
              </a:rPr>
              <a:t>nghiệm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err="1" smtClean="0">
                <a:solidFill>
                  <a:schemeClr val="accent5"/>
                </a:solidFill>
              </a:rPr>
              <a:t>trường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14" name="Google Shape;27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4442" y="1653710"/>
            <a:ext cx="2653191" cy="309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7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6009" y="1588362"/>
            <a:ext cx="2538194" cy="315677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76;p15"/>
          <p:cNvSpPr txBox="1"/>
          <p:nvPr/>
        </p:nvSpPr>
        <p:spPr>
          <a:xfrm>
            <a:off x="2055324" y="5066685"/>
            <a:ext cx="26841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Ngày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chụp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29/8/2020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277;p15"/>
          <p:cNvSpPr txBox="1"/>
          <p:nvPr/>
        </p:nvSpPr>
        <p:spPr>
          <a:xfrm>
            <a:off x="5656009" y="5045246"/>
            <a:ext cx="28989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Ngày chụp: 20/9/2020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278;p15"/>
          <p:cNvSpPr txBox="1"/>
          <p:nvPr/>
        </p:nvSpPr>
        <p:spPr>
          <a:xfrm>
            <a:off x="3601188" y="5757563"/>
            <a:ext cx="435795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Đã áp dụng cả 5S</a:t>
            </a:r>
            <a:endParaRPr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11243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TRƯỜNG HỢP </a:t>
            </a:r>
            <a:r>
              <a:rPr lang="en-US" dirty="0" smtClean="0">
                <a:solidFill>
                  <a:schemeClr val="accent5"/>
                </a:solidFill>
              </a:rPr>
              <a:t>2 </a:t>
            </a:r>
            <a:r>
              <a:rPr lang="en-US" dirty="0" err="1" smtClean="0">
                <a:solidFill>
                  <a:schemeClr val="accent5"/>
                </a:solidFill>
              </a:rPr>
              <a:t>nhà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err="1" smtClean="0">
                <a:solidFill>
                  <a:schemeClr val="accent5"/>
                </a:solidFill>
              </a:rPr>
              <a:t>sách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err="1" smtClean="0">
                <a:solidFill>
                  <a:schemeClr val="accent5"/>
                </a:solidFill>
              </a:rPr>
              <a:t>trường</a:t>
            </a:r>
            <a:r>
              <a:rPr lang="en-US" smtClean="0">
                <a:solidFill>
                  <a:schemeClr val="accent5"/>
                </a:solidFill>
              </a:rPr>
              <a:t> 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7" name="Google Shape;28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05643" y="1397672"/>
            <a:ext cx="6994411" cy="393435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6;p16"/>
          <p:cNvSpPr txBox="1"/>
          <p:nvPr/>
        </p:nvSpPr>
        <p:spPr>
          <a:xfrm>
            <a:off x="4172961" y="5429606"/>
            <a:ext cx="29490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Ngày chụp: 21/9/2020</a:t>
            </a:r>
            <a:endParaRPr/>
          </a:p>
        </p:txBody>
      </p:sp>
      <p:sp>
        <p:nvSpPr>
          <p:cNvPr id="11" name="Google Shape;287;p16"/>
          <p:cNvSpPr txBox="1"/>
          <p:nvPr/>
        </p:nvSpPr>
        <p:spPr>
          <a:xfrm>
            <a:off x="3809590" y="5975411"/>
            <a:ext cx="40078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Đã áp dụng cả 5S</a:t>
            </a: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63340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84538" y="1676213"/>
            <a:ext cx="6037230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defRPr/>
            </a:pPr>
            <a:r>
              <a:rPr lang="en-US" sz="4000" b="1" kern="0" dirty="0" err="1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Báo</a:t>
            </a:r>
            <a:r>
              <a:rPr lang="en-US" sz="4000" b="1" kern="0" dirty="0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4000" b="1" kern="0" dirty="0" err="1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cáo</a:t>
            </a:r>
            <a:r>
              <a:rPr lang="en-US" sz="4000" b="1" kern="0" dirty="0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4000" b="1" kern="0" dirty="0" err="1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kết</a:t>
            </a:r>
            <a:r>
              <a:rPr lang="en-US" sz="4000" b="1" kern="0" dirty="0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4000" b="1" kern="0" dirty="0" err="1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quả</a:t>
            </a:r>
            <a:r>
              <a:rPr lang="en-US" sz="4000" b="1" kern="0" dirty="0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4000" b="1" kern="0" dirty="0" err="1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thực</a:t>
            </a:r>
            <a:r>
              <a:rPr lang="en-US" sz="4000" b="1" kern="0" dirty="0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4000" b="1" kern="0" dirty="0" err="1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hành</a:t>
            </a:r>
            <a:endParaRPr lang="en-US" sz="4000" b="1" kern="0" dirty="0">
              <a:ln/>
              <a:solidFill>
                <a:schemeClr val="accent5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622367" y="2272867"/>
            <a:ext cx="9129716" cy="823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eaLnBrk="0" hangingPunct="0">
              <a:defRPr sz="3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r>
              <a:rPr lang="en-US" sz="3600" b="1" kern="0" dirty="0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KỸ NĂNG </a:t>
            </a:r>
            <a:r>
              <a:rPr lang="en-US" sz="3600" b="1" kern="0" dirty="0">
                <a:ln/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KAIZEN &amp; 5S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035554"/>
              </p:ext>
            </p:extLst>
          </p:nvPr>
        </p:nvGraphicFramePr>
        <p:xfrm>
          <a:off x="3796372" y="3429000"/>
          <a:ext cx="4781706" cy="12801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06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7375">
                  <a:extLst>
                    <a:ext uri="{9D8B030D-6E8A-4147-A177-3AD203B41FA5}">
                      <a16:colId xmlns:a16="http://schemas.microsoft.com/office/drawing/2014/main" val="788515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Họ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và</a:t>
                      </a:r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tên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MSSV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NHÓM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Nguyễn</a:t>
                      </a:r>
                      <a:r>
                        <a:rPr lang="en-US" sz="24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Hoàng</a:t>
                      </a:r>
                      <a:r>
                        <a:rPr lang="en-US" sz="24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Phúc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521H0509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13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B127-2FBB-A641-9709-30D6E4F6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0" y="209550"/>
            <a:ext cx="9163050" cy="739775"/>
          </a:xfrm>
        </p:spPr>
        <p:txBody>
          <a:bodyPr/>
          <a:lstStyle/>
          <a:p>
            <a:pPr algn="ctr"/>
            <a:r>
              <a:rPr lang="en-VN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thực hành Kaizen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244E6-4A7D-1840-834B-620829B34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62" y="1088663"/>
            <a:ext cx="10977563" cy="5131161"/>
          </a:xfrm>
        </p:spPr>
        <p:txBody>
          <a:bodyPr>
            <a:noAutofit/>
          </a:bodyPr>
          <a:lstStyle/>
          <a:p>
            <a:pPr lvl="1" algn="just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khỏe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thói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v.v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….)</a:t>
            </a:r>
          </a:p>
          <a:p>
            <a:pPr lvl="1" algn="just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Kaizen  </a:t>
            </a:r>
          </a:p>
          <a:p>
            <a:pPr lvl="1" algn="just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algn="just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</a:p>
          <a:p>
            <a:pPr lvl="1" algn="just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kaizen 21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slide)</a:t>
            </a:r>
          </a:p>
          <a:p>
            <a:pPr lvl="1" algn="just"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56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945" y="-127701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Kết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quả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thực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hành</a:t>
            </a:r>
            <a:r>
              <a:rPr lang="en-US" dirty="0">
                <a:solidFill>
                  <a:schemeClr val="accent5"/>
                </a:solidFill>
              </a:rPr>
              <a:t> Kaizen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024970"/>
              </p:ext>
            </p:extLst>
          </p:nvPr>
        </p:nvGraphicFramePr>
        <p:xfrm>
          <a:off x="379413" y="1003300"/>
          <a:ext cx="11336338" cy="5606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031">
                  <a:extLst>
                    <a:ext uri="{9D8B030D-6E8A-4147-A177-3AD203B41FA5}">
                      <a16:colId xmlns:a16="http://schemas.microsoft.com/office/drawing/2014/main" val="1445901093"/>
                    </a:ext>
                  </a:extLst>
                </a:gridCol>
                <a:gridCol w="9186307">
                  <a:extLst>
                    <a:ext uri="{9D8B030D-6E8A-4147-A177-3AD203B41FA5}">
                      <a16:colId xmlns:a16="http://schemas.microsoft.com/office/drawing/2014/main" val="4165465227"/>
                    </a:ext>
                  </a:extLst>
                </a:gridCol>
              </a:tblGrid>
              <a:tr h="1086757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Vấn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Cơ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yếu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ớt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muốn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chạy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bộ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cường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sức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lực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134666"/>
                  </a:ext>
                </a:extLst>
              </a:tr>
              <a:tr h="1109492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Chạy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4km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mỗi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18680"/>
                  </a:ext>
                </a:extLst>
              </a:tr>
              <a:tr h="1161751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Nguyên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chính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Lười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vận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đủ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chạy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81635"/>
                  </a:ext>
                </a:extLst>
              </a:tr>
              <a:tr h="1128362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nhỏ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Đặt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lịch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lúc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chạy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chạy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bộ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488367"/>
                  </a:ext>
                </a:extLst>
              </a:tr>
              <a:tr h="1120515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Phần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thưởng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nhỏ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Thưởng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một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trà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sữa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mỗi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lần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chạy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09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3272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933"/>
            <a:ext cx="10515600" cy="51364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Kaizen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532571"/>
              </p:ext>
            </p:extLst>
          </p:nvPr>
        </p:nvGraphicFramePr>
        <p:xfrm>
          <a:off x="629391" y="831273"/>
          <a:ext cx="10776857" cy="5744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467">
                  <a:extLst>
                    <a:ext uri="{9D8B030D-6E8A-4147-A177-3AD203B41FA5}">
                      <a16:colId xmlns:a16="http://schemas.microsoft.com/office/drawing/2014/main" val="3994518940"/>
                    </a:ext>
                  </a:extLst>
                </a:gridCol>
                <a:gridCol w="9395390">
                  <a:extLst>
                    <a:ext uri="{9D8B030D-6E8A-4147-A177-3AD203B41FA5}">
                      <a16:colId xmlns:a16="http://schemas.microsoft.com/office/drawing/2014/main" val="1035883055"/>
                    </a:ext>
                  </a:extLst>
                </a:gridCol>
              </a:tblGrid>
              <a:tr h="384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009034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Đặt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báo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 smtClean="0"/>
                        <a:t>lịch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chạy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vào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khung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giờ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rảnh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trong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ngày</a:t>
                      </a:r>
                      <a:r>
                        <a:rPr lang="en-US" sz="1800" dirty="0" smtClean="0"/>
                        <a:t>, </a:t>
                      </a:r>
                      <a:r>
                        <a:rPr lang="en-US" sz="1800" dirty="0" err="1" smtClean="0"/>
                        <a:t>chạy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bộ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đươc</a:t>
                      </a:r>
                      <a:r>
                        <a:rPr lang="en-US" sz="1800" baseline="0" dirty="0" smtClean="0"/>
                        <a:t> 3km 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187004746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Làm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như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ngày</a:t>
                      </a:r>
                      <a:r>
                        <a:rPr lang="en-US" sz="1800" dirty="0"/>
                        <a:t> 1 </a:t>
                      </a:r>
                      <a:r>
                        <a:rPr lang="en-US" sz="1800" dirty="0" err="1"/>
                        <a:t>nhưng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 smtClean="0"/>
                        <a:t>tăng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cường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độ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lên</a:t>
                      </a:r>
                      <a:r>
                        <a:rPr lang="en-US" sz="1800" baseline="0" dirty="0" smtClean="0"/>
                        <a:t> 3.2km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27776471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Làm như ngày 1 nhưng tăng cường độ lên 3.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km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531034664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Làm như ngày 1 nhưng tăng cường độ lên 3.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km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017930361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Làm như ngày 1 nhưng tăng cường độ lên 3.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km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81373458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Làm như ngày 1 nhưng tăng cường độ lên 3.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</a:t>
                      </a: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km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645558593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Làm như ngày 1 nhưng tăng cường độ lên 3.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9</a:t>
                      </a: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km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23504323"/>
                  </a:ext>
                </a:extLst>
              </a:tr>
              <a:tr h="1530521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 KẾT</a:t>
                      </a:r>
                      <a:r>
                        <a:rPr lang="en-US" baseline="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QUẢ ĐẠT ĐƯỢC SAU 1 TUẦN: 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sức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khỏe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tốt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hơn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,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chân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bây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giờ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có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thể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chạy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gần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đến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4km 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618904"/>
                  </a:ext>
                </a:extLst>
              </a:tr>
              <a:tr h="1257799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 PHẦN THƯỞNG NHỎ (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Nếu</a:t>
                      </a:r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có</a:t>
                      </a:r>
                      <a:r>
                        <a:rPr lang="en-US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en-US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mua</a:t>
                      </a:r>
                      <a:r>
                        <a:rPr lang="en-US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ly</a:t>
                      </a:r>
                      <a:r>
                        <a:rPr lang="en-US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trà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sữa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mỗi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lần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chạy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thành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công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855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182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933"/>
            <a:ext cx="10515600" cy="51364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Kaizen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2178872"/>
              </p:ext>
            </p:extLst>
          </p:nvPr>
        </p:nvGraphicFramePr>
        <p:xfrm>
          <a:off x="629391" y="831273"/>
          <a:ext cx="10776857" cy="5744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467">
                  <a:extLst>
                    <a:ext uri="{9D8B030D-6E8A-4147-A177-3AD203B41FA5}">
                      <a16:colId xmlns:a16="http://schemas.microsoft.com/office/drawing/2014/main" val="3994518940"/>
                    </a:ext>
                  </a:extLst>
                </a:gridCol>
                <a:gridCol w="9395390">
                  <a:extLst>
                    <a:ext uri="{9D8B030D-6E8A-4147-A177-3AD203B41FA5}">
                      <a16:colId xmlns:a16="http://schemas.microsoft.com/office/drawing/2014/main" val="1035883055"/>
                    </a:ext>
                  </a:extLst>
                </a:gridCol>
              </a:tblGrid>
              <a:tr h="384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009034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/>
                        <a:t>Làm như ngày 1 nhưng tăng</a:t>
                      </a:r>
                      <a:r>
                        <a:rPr lang="vi-VN" sz="1800" baseline="0" dirty="0" smtClean="0"/>
                        <a:t> cường độ lên </a:t>
                      </a:r>
                      <a:r>
                        <a:rPr lang="en-US" sz="1800" baseline="0" dirty="0" smtClean="0"/>
                        <a:t>4 km </a:t>
                      </a:r>
                      <a:endParaRPr lang="vi-VN" sz="1800" dirty="0" smtClean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187004746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Làm như ngày 1 nhưng tăng cường độ lên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 km 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27776471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Làm như ngày 1 nhưng tăng cường độ lên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4.2 km 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531034664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Làm như ngày 1 nhưng tăng cường độ lên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4.2 km 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017930361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dirty="0" smtClean="0"/>
                        <a:t>Làm như ngày 1 nhưng tăng</a:t>
                      </a:r>
                      <a:r>
                        <a:rPr lang="vi-VN" sz="1800" baseline="0" dirty="0" smtClean="0"/>
                        <a:t> cường độ lên </a:t>
                      </a:r>
                      <a:r>
                        <a:rPr lang="en-US" sz="1800" baseline="0" dirty="0" smtClean="0"/>
                        <a:t>4.2km </a:t>
                      </a:r>
                      <a:endParaRPr lang="vi-VN"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81373458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Làm như ngày 1 nhưng tăng cường độ lên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4.3km 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645558593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dirty="0" smtClean="0"/>
                        <a:t>Làm như ngày 1 nhưng tăng</a:t>
                      </a:r>
                      <a:r>
                        <a:rPr lang="vi-VN" sz="1800" baseline="0" dirty="0" smtClean="0"/>
                        <a:t> cường độ lên </a:t>
                      </a:r>
                      <a:r>
                        <a:rPr lang="en-US" sz="1800" baseline="0" dirty="0" smtClean="0"/>
                        <a:t>4.4 km </a:t>
                      </a:r>
                      <a:endParaRPr lang="vi-VN"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23504323"/>
                  </a:ext>
                </a:extLst>
              </a:tr>
              <a:tr h="1530521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 KẾT</a:t>
                      </a:r>
                      <a:r>
                        <a:rPr lang="en-US" baseline="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QUẢ ĐẠT ĐƯỢC SAU 2 TUẦN: 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chân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xuất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hiện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cơ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bắp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,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đã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chạy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dược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hơn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4km 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618904"/>
                  </a:ext>
                </a:extLst>
              </a:tr>
              <a:tr h="1257799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 PHẦN THƯỞNG NHỎ (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Nếu</a:t>
                      </a:r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có</a:t>
                      </a:r>
                      <a:r>
                        <a:rPr lang="en-US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en-US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thưởng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một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ly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trà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sữa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855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472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933"/>
            <a:ext cx="10515600" cy="51364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Kaizen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8138368"/>
              </p:ext>
            </p:extLst>
          </p:nvPr>
        </p:nvGraphicFramePr>
        <p:xfrm>
          <a:off x="629391" y="831273"/>
          <a:ext cx="10776857" cy="5837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467">
                  <a:extLst>
                    <a:ext uri="{9D8B030D-6E8A-4147-A177-3AD203B41FA5}">
                      <a16:colId xmlns:a16="http://schemas.microsoft.com/office/drawing/2014/main" val="3994518940"/>
                    </a:ext>
                  </a:extLst>
                </a:gridCol>
                <a:gridCol w="9395390">
                  <a:extLst>
                    <a:ext uri="{9D8B030D-6E8A-4147-A177-3AD203B41FA5}">
                      <a16:colId xmlns:a16="http://schemas.microsoft.com/office/drawing/2014/main" val="1035883055"/>
                    </a:ext>
                  </a:extLst>
                </a:gridCol>
              </a:tblGrid>
              <a:tr h="384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009034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dirty="0" smtClean="0"/>
                        <a:t>Làm như ngày 1 nhưng tăng</a:t>
                      </a:r>
                      <a:r>
                        <a:rPr lang="vi-VN" sz="1800" baseline="0" dirty="0" smtClean="0"/>
                        <a:t> cường độ lên </a:t>
                      </a:r>
                      <a:r>
                        <a:rPr lang="en-US" sz="1800" baseline="0" dirty="0" smtClean="0"/>
                        <a:t>4.5km </a:t>
                      </a:r>
                      <a:endParaRPr lang="vi-VN" sz="1800" dirty="0" smtClean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187004746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Làm như ngày 1 nhưng tăng cường độ lên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4.5 km 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27776471"/>
                  </a:ext>
                </a:extLst>
              </a:tr>
              <a:tr h="4587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Làm như ngày 1 nhưng tăng cường độ lên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4.6 km 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531034664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Làm như ngày 1 nhưng tăng cường độ lên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4.6 km 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017930361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dirty="0" smtClean="0"/>
                        <a:t>Làm như ngày 1 nhưng tăng</a:t>
                      </a:r>
                      <a:r>
                        <a:rPr lang="vi-VN" sz="1800" baseline="0" dirty="0" smtClean="0"/>
                        <a:t> cường độ lên </a:t>
                      </a:r>
                      <a:r>
                        <a:rPr lang="en-US" sz="1800" baseline="0" dirty="0" smtClean="0"/>
                        <a:t>4 .7km </a:t>
                      </a:r>
                      <a:endParaRPr lang="vi-VN"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81373458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vi-VN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Làm như ngày 1 nhưng tăng cường độ lên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4.7km </a:t>
                      </a:r>
                      <a:endParaRPr kumimoji="0" lang="vi-V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645558593"/>
                  </a:ext>
                </a:extLst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800" dirty="0" smtClean="0"/>
                        <a:t>Làm như ngày 1 nhưng tăng</a:t>
                      </a:r>
                      <a:r>
                        <a:rPr lang="vi-VN" sz="1800" baseline="0" dirty="0" smtClean="0"/>
                        <a:t> cường độ lên </a:t>
                      </a:r>
                      <a:r>
                        <a:rPr lang="en-US" sz="1800" baseline="0" dirty="0" smtClean="0"/>
                        <a:t>4.8 km </a:t>
                      </a:r>
                      <a:endParaRPr lang="vi-VN"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23504323"/>
                  </a:ext>
                </a:extLst>
              </a:tr>
              <a:tr h="1530521">
                <a:tc gridSpan="2"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è"/>
                      </a:pPr>
                      <a:r>
                        <a:rPr lang="en-US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KẾT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QUẢ ĐẠT ĐƯỢC SAU 3 TUẦN: 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đã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có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thể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chạy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hơn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4km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mà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không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thấy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quá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sức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chịu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đựng</a:t>
                      </a:r>
                      <a:endParaRPr lang="en-US" baseline="0" dirty="0" smtClean="0">
                        <a:solidFill>
                          <a:schemeClr val="accent5"/>
                        </a:solidFill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618904"/>
                  </a:ext>
                </a:extLst>
              </a:tr>
              <a:tr h="1257799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 CẢM NHẬN SAU 21 NGÀY </a:t>
                      </a:r>
                      <a:r>
                        <a:rPr lang="en-US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KAIZEN: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cơ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thể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cảm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thấy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khỏe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hơn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nhiều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so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với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những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ngày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đầu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tập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luyện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nhiều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cơ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chân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xuất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hiện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và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cơ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thể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có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sức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chịu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đựng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tốt</a:t>
                      </a:r>
                      <a:r>
                        <a:rPr lang="en-US" baseline="0" dirty="0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hơn</a:t>
                      </a:r>
                      <a:endParaRPr lang="en-US" dirty="0" smtClean="0">
                        <a:solidFill>
                          <a:schemeClr val="accent5"/>
                        </a:solidFill>
                      </a:endParaRPr>
                    </a:p>
                    <a:p>
                      <a:pPr algn="l"/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855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466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399309" y="216739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6000" b="1" kern="0" dirty="0">
                <a:ln/>
                <a:solidFill>
                  <a:schemeClr val="accent5"/>
                </a:solidFill>
                <a:latin typeface="Times New Roman" charset="0"/>
                <a:ea typeface="Times New Roman" charset="0"/>
                <a:cs typeface="Times New Roman" charset="0"/>
              </a:rPr>
              <a:t>KỸ NĂNG </a:t>
            </a:r>
            <a:r>
              <a:rPr lang="en-US" sz="6000" b="1" kern="0" dirty="0">
                <a:ln/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5S</a:t>
            </a:r>
            <a:br>
              <a:rPr lang="en-US" sz="6000" b="1" kern="0" dirty="0">
                <a:ln/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637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B127-2FBB-A641-9709-30D6E4F6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192087"/>
            <a:ext cx="8162925" cy="403225"/>
          </a:xfrm>
        </p:spPr>
        <p:txBody>
          <a:bodyPr>
            <a:normAutofit fontScale="90000"/>
          </a:bodyPr>
          <a:lstStyle/>
          <a:p>
            <a:pPr algn="ctr"/>
            <a:r>
              <a:rPr lang="en-VN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thực hành 5S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244E6-4A7D-1840-834B-620829B34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412" y="1174749"/>
            <a:ext cx="11334750" cy="4508501"/>
          </a:xfrm>
        </p:spPr>
        <p:txBody>
          <a:bodyPr>
            <a:normAutofit fontScale="55000" lnSpcReduction="20000"/>
          </a:bodyPr>
          <a:lstStyle/>
          <a:p>
            <a:pPr marL="457200" lvl="1" indent="0">
              <a:buNone/>
            </a:pP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A: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5s Cho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(3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buNone/>
            </a:pP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5S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5S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ở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A: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5S,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5S,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B: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5S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457200" lvl="1" indent="0">
              <a:buNone/>
            </a:pPr>
            <a:endParaRPr lang="en-US" sz="32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5S 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5S</a:t>
            </a:r>
          </a:p>
          <a:p>
            <a:pPr marL="457200" lvl="1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ở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B: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3406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855</Words>
  <Application>Microsoft Office PowerPoint</Application>
  <PresentationFormat>Widescreen</PresentationFormat>
  <Paragraphs>132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Times New Roman</vt:lpstr>
      <vt:lpstr>Wingdings</vt:lpstr>
      <vt:lpstr>Office Theme</vt:lpstr>
      <vt:lpstr>PowerPoint Presentation</vt:lpstr>
      <vt:lpstr>PowerPoint Presentation</vt:lpstr>
      <vt:lpstr>Kết quả thực hành Kaizen</vt:lpstr>
      <vt:lpstr>Kết quả thực hành Kaizen </vt:lpstr>
      <vt:lpstr>Quá trình thực hiện Kaizen</vt:lpstr>
      <vt:lpstr>Quá trình thực hiện Kaizen</vt:lpstr>
      <vt:lpstr>Quá trình thực hiện Kaizen</vt:lpstr>
      <vt:lpstr>KỸ NĂNG 5S  </vt:lpstr>
      <vt:lpstr>Kết quả thực hành 5S</vt:lpstr>
      <vt:lpstr>PowerPoint Presentation</vt:lpstr>
      <vt:lpstr>Ngày 29/8 đến ngày 20/9(tuần 1)</vt:lpstr>
      <vt:lpstr>Ngày 29/8 đến ngày 20/9(tuần 2)</vt:lpstr>
      <vt:lpstr>Ngày 29/8 đến ngày 20/9 (tuần 3)</vt:lpstr>
      <vt:lpstr>KẾT QUẢ THỰC HIỆN 5S TRONG CUỘC SỐNG DO SINH VIÊN SƯU TẦM </vt:lpstr>
      <vt:lpstr>TRƯỜNG HỢP 1 phòng thí nghiệm trường</vt:lpstr>
      <vt:lpstr>TRƯỜNG HỢP 2 nhà sách trường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konod</cp:lastModifiedBy>
  <cp:revision>49</cp:revision>
  <cp:lastPrinted>2020-08-14T07:17:36Z</cp:lastPrinted>
  <dcterms:created xsi:type="dcterms:W3CDTF">2020-07-28T03:18:47Z</dcterms:created>
  <dcterms:modified xsi:type="dcterms:W3CDTF">2022-09-21T15:57:44Z</dcterms:modified>
</cp:coreProperties>
</file>